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74" r:id="rId5"/>
    <p:sldId id="273" r:id="rId6"/>
    <p:sldId id="265" r:id="rId7"/>
    <p:sldId id="269" r:id="rId8"/>
    <p:sldId id="270" r:id="rId9"/>
    <p:sldId id="271" r:id="rId10"/>
    <p:sldId id="27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1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1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E3741-5CB4-44D0-873B-26325FCD1D9A}" type="datetimeFigureOut">
              <a:rPr lang="es-MX" smtClean="0"/>
              <a:pPr/>
              <a:t>22/07/2014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F0DD1-C472-44B5-8F57-204EE4B585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1346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9C760-DAAF-41ED-9ECC-162D3EEB541D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A5114-660B-494E-8AA4-AA09EC3F6B4D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0518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374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5677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938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2452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537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7934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32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048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9287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561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929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300-CE35-464F-B398-E040B42746C8}" type="datetimeFigureOut">
              <a:rPr lang="es-ES" smtClean="0"/>
              <a:pPr/>
              <a:t>22/07/2014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2F29-912A-495A-A0A6-C03C08D5D2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586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Hoja_de_c_lculo_de_Microsoft_Office_Excel2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Mensual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30271" y="2490470"/>
            <a:ext cx="83920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de </a:t>
            </a:r>
          </a:p>
          <a:p>
            <a:pPr algn="ctr"/>
            <a:r>
              <a:rPr lang="es-ES" sz="7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Públicos</a:t>
            </a:r>
            <a:endParaRPr lang="es-ES" sz="7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206221" y="6258560"/>
            <a:ext cx="4926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r>
              <a:rPr lang="en-US" sz="3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2012-2015</a:t>
            </a:r>
            <a:endParaRPr lang="es-ES" sz="3000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04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142874" y="5600689"/>
            <a:ext cx="8786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recibió la Administración con 404 empleados activos, se han realizado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220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bajas,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cambios y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133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altas a la fecha para una planta laboral de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272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empleados en las diferentes Direcciones, de los cuales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es-E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incapacidades por causas </a:t>
            </a: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permanentes.</a:t>
            </a:r>
            <a:endParaRPr lang="es-MX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7601634"/>
              </p:ext>
            </p:extLst>
          </p:nvPr>
        </p:nvGraphicFramePr>
        <p:xfrm>
          <a:off x="239925" y="2142564"/>
          <a:ext cx="4152900" cy="3113087"/>
        </p:xfrm>
        <a:graphic>
          <a:graphicData uri="http://schemas.openxmlformats.org/presentationml/2006/ole">
            <p:oleObj spid="_x0000_s3085" name="Hoja de cálculo" r:id="rId3" imgW="4886200" imgH="3524253" progId="Excel.Sheet.8">
              <p:embed/>
            </p:oleObj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0736603"/>
              </p:ext>
            </p:extLst>
          </p:nvPr>
        </p:nvGraphicFramePr>
        <p:xfrm>
          <a:off x="4819404" y="2168568"/>
          <a:ext cx="3929059" cy="3293111"/>
        </p:xfrm>
        <a:graphic>
          <a:graphicData uri="http://schemas.openxmlformats.org/drawingml/2006/table">
            <a:tbl>
              <a:tblPr/>
              <a:tblGrid>
                <a:gridCol w="1643075"/>
                <a:gridCol w="1071570"/>
                <a:gridCol w="1214414"/>
              </a:tblGrid>
              <a:tr h="47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Área </a:t>
                      </a:r>
                      <a:endParaRPr lang="es-MX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No. de empleados </a:t>
                      </a:r>
                      <a:endParaRPr lang="es-MX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Necesidades de personal</a:t>
                      </a:r>
                      <a:endParaRPr lang="es-MX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45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Dirección de Limpia 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103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45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Parques Ornato </a:t>
                      </a: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y</a:t>
                      </a:r>
                      <a:r>
                        <a:rPr lang="es-ES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F</a:t>
                      </a: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orestación 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1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Mantenimiento 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Alumbrado Público </a:t>
                      </a:r>
                      <a:endParaRPr lang="es-MX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15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Administración </a:t>
                      </a:r>
                      <a:endParaRPr lang="es-MX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11 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Incapacitados 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u="sng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03 </a:t>
                      </a:r>
                      <a:endParaRPr lang="es-MX" sz="1400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---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180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 empleados </a:t>
                      </a:r>
                      <a:endParaRPr lang="es-MX" sz="1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s-MX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6 CuadroTexto"/>
          <p:cNvSpPr txBox="1">
            <a:spLocks noChangeArrowheads="1"/>
          </p:cNvSpPr>
          <p:nvPr/>
        </p:nvSpPr>
        <p:spPr bwMode="auto">
          <a:xfrm>
            <a:off x="575170" y="1352217"/>
            <a:ext cx="37911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Estatus</a:t>
            </a:r>
          </a:p>
          <a:p>
            <a:r>
              <a:rPr lang="es-ES" b="1" dirty="0" smtClean="0"/>
              <a:t>Noviembre </a:t>
            </a:r>
            <a:r>
              <a:rPr lang="es-ES" b="1" dirty="0"/>
              <a:t>2012- </a:t>
            </a:r>
            <a:r>
              <a:rPr lang="es-ES" b="1" dirty="0" smtClean="0"/>
              <a:t>Junio 2014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71787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6898184"/>
              </p:ext>
            </p:extLst>
          </p:nvPr>
        </p:nvGraphicFramePr>
        <p:xfrm>
          <a:off x="357158" y="1285860"/>
          <a:ext cx="2538442" cy="3882702"/>
        </p:xfrm>
        <a:graphic>
          <a:graphicData uri="http://schemas.openxmlformats.org/drawingml/2006/table">
            <a:tbl>
              <a:tblPr/>
              <a:tblGrid>
                <a:gridCol w="1602998"/>
                <a:gridCol w="935444"/>
              </a:tblGrid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PIPAS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3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COLONIAS BENEFICIADAS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EFECTIVIDAD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BOSQUES DE SAN PEDRO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BUROCRATAS DE GUADALUPE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CHARCO AZUL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DE 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EJIDO CALDERON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HACIENDA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HACIENDA 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SAN MATEO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HECTOR CABALLERO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ESPERANZA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LOMAS DEL SOL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ENCINOS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VISTAS</a:t>
                      </a:r>
                      <a:r>
                        <a:rPr lang="es-E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DEL RIO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LOS HUERTOS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 MATEO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HACIENDA</a:t>
                      </a:r>
                      <a:r>
                        <a:rPr lang="es-E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SAN ROQUE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251852"/>
              </p:ext>
            </p:extLst>
          </p:nvPr>
        </p:nvGraphicFramePr>
        <p:xfrm>
          <a:off x="3456261" y="3665317"/>
          <a:ext cx="5251803" cy="762000"/>
        </p:xfrm>
        <a:graphic>
          <a:graphicData uri="http://schemas.openxmlformats.org/drawingml/2006/table">
            <a:tbl>
              <a:tblPr/>
              <a:tblGrid>
                <a:gridCol w="1594298"/>
                <a:gridCol w="1406733"/>
                <a:gridCol w="1125386"/>
                <a:gridCol w="1125386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DESGLOSE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TONELAJE MUNICIPIO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RECOLECCION</a:t>
                      </a:r>
                      <a:r>
                        <a:rPr lang="es-E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MUNICIPIO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BRIGADAS</a:t>
                      </a:r>
                      <a:r>
                        <a:rPr lang="es-E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LIMPIEZA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TIRADERO</a:t>
                      </a:r>
                      <a:r>
                        <a:rPr lang="es-ES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 ESPERANZA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355 TON 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29 TON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112</a:t>
                      </a:r>
                      <a:r>
                        <a:rPr lang="es-ES" sz="105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TON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3009900" y="5692216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No.de viajes de pipas totales en el mes: 415 * 886 por recorrido  </a:t>
            </a:r>
            <a:r>
              <a:rPr lang="es-ES" sz="1400" b="1" u="sng" dirty="0" smtClean="0"/>
              <a:t>= </a:t>
            </a:r>
            <a:r>
              <a:rPr lang="es-MX" sz="1400" b="1" u="sng" dirty="0"/>
              <a:t>$367,690 </a:t>
            </a:r>
            <a:r>
              <a:rPr lang="es-MX" sz="1400" b="1" u="sng" dirty="0" smtClean="0"/>
              <a:t>x mes.</a:t>
            </a:r>
            <a:endParaRPr lang="es-ES" sz="1400" b="1" dirty="0"/>
          </a:p>
        </p:txBody>
      </p:sp>
      <p:sp>
        <p:nvSpPr>
          <p:cNvPr id="15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Limpia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Servicios Públicos, Admón.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8211791"/>
              </p:ext>
            </p:extLst>
          </p:nvPr>
        </p:nvGraphicFramePr>
        <p:xfrm>
          <a:off x="3223012" y="2188774"/>
          <a:ext cx="2173730" cy="1311332"/>
        </p:xfrm>
        <a:graphic>
          <a:graphicData uri="http://schemas.openxmlformats.org/drawingml/2006/table">
            <a:tbl>
              <a:tblPr/>
              <a:tblGrid>
                <a:gridCol w="715671"/>
                <a:gridCol w="585156"/>
                <a:gridCol w="872903"/>
              </a:tblGrid>
              <a:tr h="2601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RECOLECCION DE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BASURA2014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27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27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5275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5247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5354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5019623"/>
              </p:ext>
            </p:extLst>
          </p:nvPr>
        </p:nvGraphicFramePr>
        <p:xfrm>
          <a:off x="5629136" y="2339164"/>
          <a:ext cx="1515943" cy="988825"/>
        </p:xfrm>
        <a:graphic>
          <a:graphicData uri="http://schemas.openxmlformats.org/drawingml/2006/table">
            <a:tbl>
              <a:tblPr/>
              <a:tblGrid>
                <a:gridCol w="873247"/>
                <a:gridCol w="642696"/>
              </a:tblGrid>
              <a:tr h="3296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Junio-13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96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943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4,112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282426"/>
              </p:ext>
            </p:extLst>
          </p:nvPr>
        </p:nvGraphicFramePr>
        <p:xfrm>
          <a:off x="7378996" y="2360428"/>
          <a:ext cx="1492128" cy="956930"/>
        </p:xfrm>
        <a:graphic>
          <a:graphicData uri="http://schemas.openxmlformats.org/drawingml/2006/table">
            <a:tbl>
              <a:tblPr/>
              <a:tblGrid>
                <a:gridCol w="859528"/>
                <a:gridCol w="632600"/>
              </a:tblGrid>
              <a:tr h="31049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Junio-14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04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59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5,354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4560"/>
              </p:ext>
            </p:extLst>
          </p:nvPr>
        </p:nvGraphicFramePr>
        <p:xfrm>
          <a:off x="3362712" y="4528945"/>
          <a:ext cx="5003800" cy="1163271"/>
        </p:xfrm>
        <a:graphic>
          <a:graphicData uri="http://schemas.openxmlformats.org/drawingml/2006/table">
            <a:tbl>
              <a:tblPr/>
              <a:tblGrid>
                <a:gridCol w="1282700"/>
                <a:gridCol w="2374900"/>
                <a:gridCol w="1346200"/>
              </a:tblGrid>
              <a:tr h="48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es-E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POR VIAJE DE PIPAS</a:t>
                      </a:r>
                      <a:endParaRPr lang="es-E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4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Operación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Costo diario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206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Sueldo Chofer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$6,200 </a:t>
                      </a:r>
                      <a:r>
                        <a:rPr lang="es-MX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</a:t>
                      </a:r>
                      <a:r>
                        <a:rPr lang="es-MX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/26 días laborados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Sueldo Ayudante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$5,200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mens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26 días laborados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Diésel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 </a:t>
                      </a:r>
                      <a:r>
                        <a:rPr lang="es-E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Lts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*12.73 el litro aprox.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317500" y="5350708"/>
            <a:ext cx="2905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Mayo </a:t>
            </a:r>
            <a:r>
              <a:rPr lang="es-MX" sz="1600" b="1" u="sng" dirty="0" smtClean="0"/>
              <a:t>2,936,000</a:t>
            </a:r>
          </a:p>
          <a:p>
            <a:endParaRPr lang="es-MX" sz="1600" dirty="0" smtClean="0"/>
          </a:p>
          <a:p>
            <a:r>
              <a:rPr lang="es-MX" sz="1600" dirty="0" smtClean="0"/>
              <a:t>Junio </a:t>
            </a:r>
            <a:r>
              <a:rPr lang="es-MX" sz="1600" b="1" u="sng" dirty="0" smtClean="0"/>
              <a:t>4,190,000 (5 pipas)</a:t>
            </a:r>
            <a:endParaRPr lang="es-MX" sz="1600" b="1" u="sng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4319611"/>
              </p:ext>
            </p:extLst>
          </p:nvPr>
        </p:nvGraphicFramePr>
        <p:xfrm>
          <a:off x="3426390" y="1511835"/>
          <a:ext cx="4494866" cy="561975"/>
        </p:xfrm>
        <a:graphic>
          <a:graphicData uri="http://schemas.openxmlformats.org/drawingml/2006/table">
            <a:tbl>
              <a:tblPr/>
              <a:tblGrid>
                <a:gridCol w="1055869"/>
                <a:gridCol w="863313"/>
                <a:gridCol w="1287842"/>
                <a:gridCol w="1287842"/>
              </a:tblGrid>
              <a:tr h="1627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Reportes de Atención Ciudadana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Atendidos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Pendientes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Efectividad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67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65810" y="5092052"/>
            <a:ext cx="2108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Total Efectividad     98%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038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Servicios Públicos, Admón.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457835" y="159322"/>
            <a:ext cx="8388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Parques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Ornato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Forestación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8589135"/>
              </p:ext>
            </p:extLst>
          </p:nvPr>
        </p:nvGraphicFramePr>
        <p:xfrm>
          <a:off x="166255" y="1652604"/>
          <a:ext cx="3791718" cy="90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1"/>
                <a:gridCol w="1282535"/>
                <a:gridCol w="1191022"/>
              </a:tblGrid>
              <a:tr h="45401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Meta del Mes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Sembrado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Avance</a:t>
                      </a: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401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255</a:t>
                      </a: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100%</a:t>
                      </a:r>
                      <a:endParaRPr lang="es-MX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6828917"/>
              </p:ext>
            </p:extLst>
          </p:nvPr>
        </p:nvGraphicFramePr>
        <p:xfrm>
          <a:off x="142504" y="2661715"/>
          <a:ext cx="3815469" cy="1031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78"/>
                <a:gridCol w="1287334"/>
                <a:gridCol w="1180057"/>
              </a:tblGrid>
              <a:tr h="640247">
                <a:tc>
                  <a:txBody>
                    <a:bodyPr/>
                    <a:lstStyle/>
                    <a:p>
                      <a:pPr algn="ctr"/>
                      <a:r>
                        <a:rPr lang="es-MX" sz="1400" baseline="0" dirty="0" smtClean="0"/>
                        <a:t>Forestación</a:t>
                      </a:r>
                    </a:p>
                    <a:p>
                      <a:pPr algn="ctr"/>
                      <a:r>
                        <a:rPr lang="es-MX" sz="1400" baseline="0" dirty="0" smtClean="0">
                          <a:solidFill>
                            <a:schemeClr val="bg1"/>
                          </a:solidFill>
                        </a:rPr>
                        <a:t>Junio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Forestación</a:t>
                      </a:r>
                      <a:r>
                        <a:rPr lang="es-MX" sz="1400" baseline="0" dirty="0" smtClean="0"/>
                        <a:t> Mayo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Diferencia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912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314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23</a:t>
                      </a: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+291</a:t>
                      </a:r>
                      <a:endParaRPr lang="es-MX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5020829"/>
              </p:ext>
            </p:extLst>
          </p:nvPr>
        </p:nvGraphicFramePr>
        <p:xfrm>
          <a:off x="4652061" y="2445398"/>
          <a:ext cx="3292534" cy="78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67"/>
                <a:gridCol w="1646267"/>
              </a:tblGrid>
              <a:tr h="38558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Junio  2014</a:t>
                      </a:r>
                      <a:endParaRPr lang="es-MX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baseline="0" dirty="0" smtClean="0"/>
                        <a:t>Junio 2013</a:t>
                      </a:r>
                      <a:endParaRPr lang="es-MX" sz="1400" b="1" dirty="0"/>
                    </a:p>
                  </a:txBody>
                  <a:tcPr anchor="ctr"/>
                </a:tc>
              </a:tr>
              <a:tr h="401365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51</a:t>
                      </a:r>
                      <a:endParaRPr lang="es-MX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88</a:t>
                      </a:r>
                      <a:endParaRPr lang="es-MX" sz="1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5269932" y="1983650"/>
            <a:ext cx="3168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/>
              <a:t>Deshierbe de plazas</a:t>
            </a:r>
            <a:endParaRPr lang="es-MX" sz="1600" b="1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1334311" y="1303376"/>
            <a:ext cx="1167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i="1" dirty="0" smtClean="0"/>
              <a:t>Forestación</a:t>
            </a:r>
            <a:endParaRPr lang="es-MX" sz="1600" b="1" i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937992" y="4987403"/>
            <a:ext cx="3128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/>
              <a:t>Inventario de árboles </a:t>
            </a:r>
            <a:endParaRPr lang="es-MX" sz="1600" b="1" i="1" dirty="0"/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0687192"/>
              </p:ext>
            </p:extLst>
          </p:nvPr>
        </p:nvGraphicFramePr>
        <p:xfrm>
          <a:off x="771896" y="5325957"/>
          <a:ext cx="2451116" cy="70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116"/>
              </a:tblGrid>
              <a:tr h="343427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Encinos</a:t>
                      </a:r>
                      <a:endParaRPr lang="es-MX" sz="1600" b="1" dirty="0"/>
                    </a:p>
                  </a:txBody>
                  <a:tcPr anchor="ctr"/>
                </a:tc>
              </a:tr>
              <a:tr h="357485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/>
                        <a:t>348</a:t>
                      </a:r>
                      <a:endParaRPr lang="es-MX" sz="16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7356864"/>
              </p:ext>
            </p:extLst>
          </p:nvPr>
        </p:nvGraphicFramePr>
        <p:xfrm>
          <a:off x="166254" y="4071609"/>
          <a:ext cx="3764478" cy="91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037"/>
                <a:gridCol w="1258784"/>
                <a:gridCol w="1175657"/>
              </a:tblGrid>
              <a:tr h="446493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Meta</a:t>
                      </a:r>
                      <a:endParaRPr lang="es-MX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Avance</a:t>
                      </a:r>
                      <a:endParaRPr lang="es-MX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/>
                        <a:t>Faltante</a:t>
                      </a:r>
                      <a:endParaRPr lang="es-MX" sz="1400" b="1" dirty="0"/>
                    </a:p>
                  </a:txBody>
                  <a:tcPr anchor="ctr"/>
                </a:tc>
              </a:tr>
              <a:tr h="464772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5,000</a:t>
                      </a:r>
                      <a:r>
                        <a:rPr lang="es-MX" sz="1400" b="0" baseline="0" dirty="0" smtClean="0"/>
                        <a:t> </a:t>
                      </a:r>
                      <a:endParaRPr lang="es-MX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4,137</a:t>
                      </a:r>
                      <a:endParaRPr lang="es-MX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/>
                        <a:t>863</a:t>
                      </a:r>
                      <a:endParaRPr lang="es-MX" sz="1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625863" y="3733056"/>
            <a:ext cx="2850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/>
              <a:t>Objetivo Total de Forestación</a:t>
            </a:r>
            <a:endParaRPr lang="es-MX" sz="1600" b="1" i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7975152"/>
              </p:ext>
            </p:extLst>
          </p:nvPr>
        </p:nvGraphicFramePr>
        <p:xfrm>
          <a:off x="4269361" y="3968228"/>
          <a:ext cx="4648715" cy="101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483"/>
                <a:gridCol w="1172744"/>
                <a:gridCol w="1172744"/>
                <a:gridCol w="1172744"/>
              </a:tblGrid>
              <a:tr h="639611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TOTAL</a:t>
                      </a:r>
                      <a:r>
                        <a:rPr lang="es-ES" sz="1400" baseline="0" dirty="0" smtClean="0"/>
                        <a:t> DE REPORTES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ATENDIDOS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PENDIENTES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EFECTIVIDAD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37956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22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12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45%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</a:tbl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5009631" y="3563035"/>
            <a:ext cx="3168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 smtClean="0"/>
              <a:t>Reportes de Atención ciudadana</a:t>
            </a:r>
            <a:endParaRPr lang="es-MX" sz="1600" b="1" i="1" dirty="0"/>
          </a:p>
        </p:txBody>
      </p:sp>
    </p:spTree>
    <p:extLst>
      <p:ext uri="{BB962C8B-B14F-4D97-AF65-F5344CB8AC3E}">
        <p14:creationId xmlns:p14="http://schemas.microsoft.com/office/powerpoint/2010/main" xmlns="" val="157999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Servicios Públicos, Admón.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Alumbrado Público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2902736"/>
              </p:ext>
            </p:extLst>
          </p:nvPr>
        </p:nvGraphicFramePr>
        <p:xfrm>
          <a:off x="0" y="1435100"/>
          <a:ext cx="9118600" cy="2136968"/>
        </p:xfrm>
        <a:graphic>
          <a:graphicData uri="http://schemas.openxmlformats.org/presentationml/2006/ole">
            <p:oleObj spid="_x0000_s2074" name="Hoja de cálculo" r:id="rId3" imgW="10172722" imgH="2705004" progId="Excel.Sheet.12">
              <p:embed/>
            </p:oleObj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0042622"/>
              </p:ext>
            </p:extLst>
          </p:nvPr>
        </p:nvGraphicFramePr>
        <p:xfrm>
          <a:off x="0" y="3467100"/>
          <a:ext cx="9118599" cy="2666608"/>
        </p:xfrm>
        <a:graphic>
          <a:graphicData uri="http://schemas.openxmlformats.org/presentationml/2006/ole">
            <p:oleObj spid="_x0000_s2075" name="Hoja de cálculo" r:id="rId4" imgW="10801414" imgH="3762334" progId="Excel.Sheet.12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865551" y="710406"/>
            <a:ext cx="3252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>
                <a:solidFill>
                  <a:schemeClr val="bg1"/>
                </a:solidFill>
              </a:rPr>
              <a:t>Trabajos en Colonias Prioritarias</a:t>
            </a:r>
            <a:endParaRPr lang="es-MX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41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Servicios Públicos, Admón.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765810" y="26670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Mantenimiento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0453" y="1264595"/>
          <a:ext cx="8124885" cy="40947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15877"/>
                <a:gridCol w="1477252"/>
                <a:gridCol w="492417"/>
                <a:gridCol w="984835"/>
                <a:gridCol w="984835"/>
                <a:gridCol w="492417"/>
                <a:gridCol w="262803"/>
                <a:gridCol w="1214449"/>
              </a:tblGrid>
              <a:tr h="319766">
                <a:tc>
                  <a:txBody>
                    <a:bodyPr/>
                    <a:lstStyle/>
                    <a:p>
                      <a:pPr algn="ctr"/>
                      <a:r>
                        <a:rPr lang="es-MX" sz="10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Acción realizada</a:t>
                      </a:r>
                      <a:endParaRPr lang="es-MX" sz="1000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s-MX" sz="10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Detalle</a:t>
                      </a:r>
                      <a:r>
                        <a:rPr lang="es-MX" sz="1000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Informativo</a:t>
                      </a:r>
                      <a:endParaRPr lang="es-MX" sz="1000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44460">
                <a:tc rowSpan="3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Brigada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la </a:t>
                      </a:r>
                      <a:r>
                        <a:rPr lang="es-MX" sz="1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colonia Cometas</a:t>
                      </a:r>
                      <a:endParaRPr lang="es-MX" sz="10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Mantenimiento,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rehabilitación, reparación e instalación de los siguientes juegos en 15 plazas: 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Columpios,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resbaladeros,1 Pasamanos,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Sube y baja,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 Bancas,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Porterías,1 Sesto para basura.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2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Recolección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escombro: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156 m³, recolectados en 36 calles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Limpieza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rejilla: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retiro de 7 m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³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tierra y basura.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2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Limpieza de áreas verdes (con maquinaria y camiones):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áreas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acarreo de 100 viajes con un total de 1,400 Metros³.</a:t>
                      </a:r>
                      <a:endParaRPr lang="es-MX" sz="1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221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Desazolve del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arroyo en la colonia </a:t>
                      </a:r>
                      <a:r>
                        <a:rPr lang="es-MX" sz="10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Valle de Vaquerías</a:t>
                      </a:r>
                      <a:endParaRPr lang="es-MX" sz="10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Desazolve dentro del puente:</a:t>
                      </a:r>
                      <a:r>
                        <a:rPr lang="es-MX" sz="1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80 cm de alto x 4 </a:t>
                      </a:r>
                      <a:r>
                        <a:rPr lang="es-MX" sz="1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mts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de ancho x 80 </a:t>
                      </a:r>
                      <a:r>
                        <a:rPr lang="es-MX" sz="1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mts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de</a:t>
                      </a:r>
                      <a:r>
                        <a:rPr lang="es-MX" sz="10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longitud,</a:t>
                      </a:r>
                      <a:r>
                        <a:rPr lang="es-MX" sz="10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limpieza y desazolve del</a:t>
                      </a:r>
                      <a:r>
                        <a:rPr lang="es-MX" sz="1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arroyo: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350 </a:t>
                      </a:r>
                      <a:r>
                        <a:rPr lang="es-MX" sz="1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mts</a:t>
                      </a:r>
                      <a:r>
                        <a:rPr lang="es-MX" sz="1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s-MX" sz="1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Objetivo terminado</a:t>
                      </a:r>
                      <a:endParaRPr lang="es-MX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734"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Limpieza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la lateral del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avenida</a:t>
                      </a: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Valladolid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la colonia </a:t>
                      </a:r>
                      <a:r>
                        <a:rPr lang="es-MX" sz="10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Praderas de San Juan</a:t>
                      </a:r>
                      <a:endParaRPr lang="es-MX" sz="10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Problemática: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Estancamiento de agua </a:t>
                      </a:r>
                      <a:endParaRPr lang="es-MX" sz="1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2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Objetivo: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1,500 </a:t>
                      </a:r>
                      <a:r>
                        <a:rPr lang="es-MX" sz="1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mts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Lineales</a:t>
                      </a:r>
                      <a:endParaRPr lang="es-MX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es-MX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Objetivo terminado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es-MX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Acarreo de</a:t>
                      </a:r>
                      <a:r>
                        <a:rPr lang="es-MX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119 Viajes.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M³: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1,600</a:t>
                      </a:r>
                      <a:endParaRPr lang="es-MX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1982"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Limpieza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 emparejamiento de la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calle sección 1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la </a:t>
                      </a:r>
                      <a:r>
                        <a:rPr lang="es-MX" sz="1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colonia Lomas del Sol</a:t>
                      </a:r>
                      <a:endParaRPr lang="es-MX" sz="10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/>
                        <a:t>Retiro</a:t>
                      </a:r>
                      <a:r>
                        <a:rPr lang="es-MX" sz="1000" b="1" baseline="0" dirty="0" smtClean="0"/>
                        <a:t> de escombro y basura</a:t>
                      </a:r>
                      <a:endParaRPr lang="es-MX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1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2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/>
                        <a:t>Objetivo:</a:t>
                      </a:r>
                      <a:r>
                        <a:rPr lang="es-MX" sz="1000" b="1" baseline="0" dirty="0" smtClean="0"/>
                        <a:t> </a:t>
                      </a:r>
                      <a:r>
                        <a:rPr lang="es-MX" sz="1000" baseline="0" dirty="0" smtClean="0"/>
                        <a:t>2.14km (100%)</a:t>
                      </a:r>
                      <a:endParaRPr lang="es-MX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/>
                        <a:t>Avance: </a:t>
                      </a:r>
                      <a:r>
                        <a:rPr lang="es-MX" sz="1000" dirty="0" smtClean="0"/>
                        <a:t>1.07 km</a:t>
                      </a:r>
                      <a:r>
                        <a:rPr lang="es-MX" sz="1000" baseline="0" dirty="0" smtClean="0"/>
                        <a:t> (50%)</a:t>
                      </a:r>
                      <a:endParaRPr lang="es-MX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/>
                        <a:t>Acarreo</a:t>
                      </a:r>
                      <a:r>
                        <a:rPr lang="es-MX" sz="1000" baseline="0" dirty="0" smtClean="0"/>
                        <a:t> de </a:t>
                      </a:r>
                      <a:r>
                        <a:rPr lang="es-MX" sz="1000" b="1" baseline="0" dirty="0" smtClean="0"/>
                        <a:t>15 viajes </a:t>
                      </a:r>
                      <a:endParaRPr lang="es-MX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M³: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87916">
                <a:tc>
                  <a:txBody>
                    <a:bodyPr/>
                    <a:lstStyle/>
                    <a:p>
                      <a:pPr algn="ctr"/>
                      <a:r>
                        <a:rPr lang="es-MX" sz="10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Reparación</a:t>
                      </a:r>
                      <a:r>
                        <a:rPr lang="es-MX" sz="1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 </a:t>
                      </a:r>
                      <a:r>
                        <a:rPr lang="es-MX" sz="1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 Rejillas Pluviales </a:t>
                      </a:r>
                      <a:r>
                        <a:rPr lang="es-MX" sz="100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la colonia </a:t>
                      </a:r>
                      <a:r>
                        <a:rPr lang="es-MX" sz="10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Coahuila</a:t>
                      </a:r>
                      <a:endParaRPr lang="es-MX" sz="1000" b="1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900" b="1" dirty="0" smtClean="0"/>
                        <a:t>Calles:</a:t>
                      </a:r>
                      <a:r>
                        <a:rPr lang="es-MX" sz="900" b="1" baseline="0" dirty="0" smtClean="0"/>
                        <a:t> 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baseline="0" dirty="0" smtClean="0"/>
                        <a:t>Torreón y clohete: 1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baseline="0" dirty="0" smtClean="0"/>
                        <a:t>Torreón y Monclova: 2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baseline="0" dirty="0" smtClean="0"/>
                        <a:t>Clohete y Saltillo: 1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baseline="0" dirty="0" smtClean="0"/>
                        <a:t>Torreón e Iguala: 1</a:t>
                      </a:r>
                      <a:endParaRPr lang="es-MX" sz="9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s-MX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/>
                        <a:t>Trabajos</a:t>
                      </a:r>
                      <a:r>
                        <a:rPr lang="es-MX" sz="1000" b="1" baseline="0" dirty="0" smtClean="0"/>
                        <a:t> Realizados: </a:t>
                      </a:r>
                      <a:r>
                        <a:rPr lang="es-MX" sz="1000" baseline="0" dirty="0" smtClean="0"/>
                        <a:t>Construcción e instalación  de rejillas</a:t>
                      </a:r>
                      <a:endParaRPr lang="es-MX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s-MX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s-MX" sz="1000" b="1" dirty="0" smtClean="0"/>
                        <a:t>Continuidad</a:t>
                      </a:r>
                      <a:r>
                        <a:rPr lang="es-MX" sz="1000" b="1" baseline="0" dirty="0" smtClean="0"/>
                        <a:t> con censo en el mes julio</a:t>
                      </a:r>
                      <a:endParaRPr lang="es-MX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endParaRPr lang="es-MX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2844" y="5528841"/>
            <a:ext cx="4786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000" b="1" dirty="0" smtClean="0">
                <a:latin typeface="Arial" pitchFamily="34" charset="0"/>
                <a:cs typeface="Arial" pitchFamily="34" charset="0"/>
              </a:rPr>
              <a:t>Censo de alcantarillado / rejillas pluviales del Municipio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000" b="1" dirty="0" smtClean="0">
                <a:latin typeface="Arial" pitchFamily="34" charset="0"/>
                <a:cs typeface="Arial" pitchFamily="34" charset="0"/>
              </a:rPr>
              <a:t>Programa de Limpieza en las brechas clandestinas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000" b="1" dirty="0" smtClean="0">
                <a:latin typeface="Arial" pitchFamily="34" charset="0"/>
                <a:cs typeface="Arial" pitchFamily="34" charset="0"/>
              </a:rPr>
              <a:t>Programa de Limpieza en tiraderos clandestinos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5720" y="5304120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Trabajo Julio 2014</a:t>
            </a:r>
            <a:endParaRPr lang="es-MX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91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2561705" y="1385562"/>
            <a:ext cx="5635996" cy="7027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1405" y="1403468"/>
            <a:ext cx="941418" cy="702749"/>
          </a:xfrm>
          <a:prstGeom prst="rect">
            <a:avLst/>
          </a:prstGeom>
          <a:effectLst>
            <a:softEdge rad="31750"/>
          </a:effectLst>
        </p:spPr>
      </p:pic>
      <p:cxnSp>
        <p:nvCxnSpPr>
          <p:cNvPr id="19" name="18 Conector recto"/>
          <p:cNvCxnSpPr/>
          <p:nvPr/>
        </p:nvCxnSpPr>
        <p:spPr>
          <a:xfrm>
            <a:off x="3689498" y="1385562"/>
            <a:ext cx="0" cy="702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659247" y="1385562"/>
            <a:ext cx="0" cy="702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358279" y="1385562"/>
            <a:ext cx="10632" cy="702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7251405" y="1385562"/>
            <a:ext cx="10632" cy="702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563038" y="1344703"/>
            <a:ext cx="125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LLANTAS USADAS</a:t>
            </a:r>
            <a:endParaRPr lang="es-MX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828174" y="1477926"/>
            <a:ext cx="12078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PERSONAL</a:t>
            </a:r>
            <a:endParaRPr lang="es-MX" sz="105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126143" y="1453853"/>
            <a:ext cx="1057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MATERIAL</a:t>
            </a:r>
            <a:endParaRPr lang="es-MX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390174" y="1477926"/>
            <a:ext cx="10207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TIEMPO</a:t>
            </a:r>
            <a:endParaRPr lang="es-MX" sz="1050" dirty="0"/>
          </a:p>
        </p:txBody>
      </p:sp>
      <p:sp>
        <p:nvSpPr>
          <p:cNvPr id="34" name="33 Rectángulo"/>
          <p:cNvSpPr/>
          <p:nvPr/>
        </p:nvSpPr>
        <p:spPr>
          <a:xfrm>
            <a:off x="1114425" y="1385562"/>
            <a:ext cx="1447280" cy="7027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6" name="35 Conector recto"/>
          <p:cNvCxnSpPr>
            <a:stCxn id="34" idx="1"/>
            <a:endCxn id="17" idx="1"/>
          </p:cNvCxnSpPr>
          <p:nvPr/>
        </p:nvCxnSpPr>
        <p:spPr>
          <a:xfrm>
            <a:off x="1114425" y="1736937"/>
            <a:ext cx="1447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17" idx="3"/>
            <a:endCxn id="17" idx="3"/>
          </p:cNvCxnSpPr>
          <p:nvPr/>
        </p:nvCxnSpPr>
        <p:spPr>
          <a:xfrm>
            <a:off x="8197701" y="17369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2561705" y="1689312"/>
            <a:ext cx="4689700" cy="17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748154" y="5008661"/>
            <a:ext cx="32110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DE CAMPO DE TALLER</a:t>
            </a:r>
            <a:endParaRPr lang="es-MX" sz="900" dirty="0"/>
          </a:p>
        </p:txBody>
      </p:sp>
      <p:cxnSp>
        <p:nvCxnSpPr>
          <p:cNvPr id="48" name="47 Conector recto"/>
          <p:cNvCxnSpPr/>
          <p:nvPr/>
        </p:nvCxnSpPr>
        <p:spPr>
          <a:xfrm flipV="1">
            <a:off x="3115340" y="1590924"/>
            <a:ext cx="0" cy="49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563038" y="1545552"/>
            <a:ext cx="1126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212119" y="1456660"/>
            <a:ext cx="26262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FIGURAS REALIZADAS</a:t>
            </a:r>
            <a:endParaRPr lang="es-MX" sz="105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-79069" y="1570177"/>
            <a:ext cx="3349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COMETAS</a:t>
            </a:r>
            <a:endParaRPr lang="es-MX" sz="16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1135258" y="1692248"/>
            <a:ext cx="4231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/>
              <a:t>BASE NOMENCLATURA </a:t>
            </a:r>
          </a:p>
          <a:p>
            <a:r>
              <a:rPr lang="es-MX" sz="800" dirty="0"/>
              <a:t> </a:t>
            </a:r>
            <a:r>
              <a:rPr lang="es-MX" sz="800" dirty="0" smtClean="0"/>
              <a:t>          EN LLANTA</a:t>
            </a:r>
          </a:p>
          <a:p>
            <a:r>
              <a:rPr lang="es-MX" sz="800" dirty="0" smtClean="0"/>
              <a:t>4 BANCAS EXTRAS TIPO 8</a:t>
            </a:r>
            <a:endParaRPr lang="es-MX" sz="800" dirty="0"/>
          </a:p>
        </p:txBody>
      </p:sp>
      <p:sp>
        <p:nvSpPr>
          <p:cNvPr id="60" name="59 Rectángulo"/>
          <p:cNvSpPr/>
          <p:nvPr/>
        </p:nvSpPr>
        <p:spPr>
          <a:xfrm>
            <a:off x="1104900" y="2171305"/>
            <a:ext cx="7100733" cy="77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BASE NOMENCLATURA </a:t>
            </a:r>
          </a:p>
          <a:p>
            <a:r>
              <a:rPr lang="es-MX" dirty="0" smtClean="0"/>
              <a:t>5TI1PO </a:t>
            </a:r>
            <a:r>
              <a:rPr lang="es-MX" dirty="0"/>
              <a:t>8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-87494" y="2354267"/>
            <a:ext cx="16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RANCHITO</a:t>
            </a:r>
            <a:endParaRPr lang="es-MX" sz="1600" dirty="0"/>
          </a:p>
        </p:txBody>
      </p:sp>
      <p:cxnSp>
        <p:nvCxnSpPr>
          <p:cNvPr id="63" name="62 Conector recto"/>
          <p:cNvCxnSpPr/>
          <p:nvPr/>
        </p:nvCxnSpPr>
        <p:spPr>
          <a:xfrm>
            <a:off x="2563038" y="2153913"/>
            <a:ext cx="0" cy="77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689498" y="2153913"/>
            <a:ext cx="0" cy="77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6379544" y="2153913"/>
            <a:ext cx="0" cy="844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115340" y="2151889"/>
            <a:ext cx="10928" cy="77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Rectángulo"/>
          <p:cNvSpPr/>
          <p:nvPr/>
        </p:nvSpPr>
        <p:spPr>
          <a:xfrm>
            <a:off x="1133084" y="2341914"/>
            <a:ext cx="1860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5 JGOS. DE MESA CON BANCOS,</a:t>
            </a:r>
          </a:p>
          <a:p>
            <a:r>
              <a:rPr lang="es-MX" sz="800" dirty="0" smtClean="0"/>
              <a:t>4 BANCAS TIPO 8,PIRÁMIDE</a:t>
            </a:r>
          </a:p>
          <a:p>
            <a:r>
              <a:rPr lang="es-MX" sz="800" dirty="0" smtClean="0"/>
              <a:t>Y MURETE</a:t>
            </a:r>
            <a:endParaRPr lang="es-MX" sz="800" dirty="0"/>
          </a:p>
        </p:txBody>
      </p:sp>
      <p:sp>
        <p:nvSpPr>
          <p:cNvPr id="79" name="78 Rectángulo"/>
          <p:cNvSpPr/>
          <p:nvPr/>
        </p:nvSpPr>
        <p:spPr>
          <a:xfrm>
            <a:off x="2563038" y="2132785"/>
            <a:ext cx="18473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1050" dirty="0"/>
          </a:p>
        </p:txBody>
      </p:sp>
      <p:sp>
        <p:nvSpPr>
          <p:cNvPr id="80" name="79 CuadroTexto"/>
          <p:cNvSpPr txBox="1"/>
          <p:nvPr/>
        </p:nvSpPr>
        <p:spPr>
          <a:xfrm>
            <a:off x="2525239" y="2344543"/>
            <a:ext cx="1533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9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3190066" y="1758204"/>
            <a:ext cx="2466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153</a:t>
            </a:r>
            <a:endParaRPr lang="es-MX" sz="105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4074432" y="1754843"/>
            <a:ext cx="1192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5</a:t>
            </a:r>
            <a:endParaRPr lang="es-MX" sz="10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945918" y="1690224"/>
            <a:ext cx="14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 smtClean="0"/>
              <a:t>36 CARRETILLAS,6 CEMENTO</a:t>
            </a:r>
          </a:p>
          <a:p>
            <a:r>
              <a:rPr lang="es-MX" sz="600" dirty="0" smtClean="0"/>
              <a:t>3 MTS. VARILLA DE ½,3 CTAS. DE PINTURA,6 MTS.SOGA,ARENA #5</a:t>
            </a:r>
          </a:p>
          <a:p>
            <a:r>
              <a:rPr lang="es-MX" sz="600" dirty="0" smtClean="0"/>
              <a:t> 4 CARRETILLAS,8 LTS. THINER</a:t>
            </a:r>
            <a:endParaRPr lang="es-MX" sz="600" dirty="0"/>
          </a:p>
        </p:txBody>
      </p:sp>
      <p:sp>
        <p:nvSpPr>
          <p:cNvPr id="86" name="85 CuadroTexto"/>
          <p:cNvSpPr txBox="1"/>
          <p:nvPr/>
        </p:nvSpPr>
        <p:spPr>
          <a:xfrm>
            <a:off x="3963834" y="2235133"/>
            <a:ext cx="1265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05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6456840" y="1765899"/>
            <a:ext cx="12759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4 DÍAS</a:t>
            </a:r>
            <a:endParaRPr lang="es-MX" sz="1050" dirty="0"/>
          </a:p>
        </p:txBody>
      </p:sp>
      <p:sp>
        <p:nvSpPr>
          <p:cNvPr id="92" name="91 CuadroTexto"/>
          <p:cNvSpPr txBox="1"/>
          <p:nvPr/>
        </p:nvSpPr>
        <p:spPr>
          <a:xfrm>
            <a:off x="2727517" y="2443665"/>
            <a:ext cx="934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5</a:t>
            </a:r>
            <a:endParaRPr lang="es-MX" sz="1050" dirty="0"/>
          </a:p>
        </p:txBody>
      </p:sp>
      <p:sp>
        <p:nvSpPr>
          <p:cNvPr id="93" name="92 CuadroTexto"/>
          <p:cNvSpPr txBox="1"/>
          <p:nvPr/>
        </p:nvSpPr>
        <p:spPr>
          <a:xfrm>
            <a:off x="4069033" y="2452085"/>
            <a:ext cx="11224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12</a:t>
            </a:r>
            <a:endParaRPr lang="es-MX" sz="1050" dirty="0"/>
          </a:p>
        </p:txBody>
      </p:sp>
      <p:sp>
        <p:nvSpPr>
          <p:cNvPr id="94" name="93 Rectángulo"/>
          <p:cNvSpPr/>
          <p:nvPr/>
        </p:nvSpPr>
        <p:spPr>
          <a:xfrm>
            <a:off x="4916164" y="2344299"/>
            <a:ext cx="1480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" dirty="0" smtClean="0"/>
              <a:t>1 MTO. MIXTO,4 </a:t>
            </a:r>
            <a:r>
              <a:rPr lang="es-MX" sz="600" dirty="0"/>
              <a:t>CEMENTO</a:t>
            </a:r>
          </a:p>
          <a:p>
            <a:r>
              <a:rPr lang="es-MX" sz="600" dirty="0" smtClean="0"/>
              <a:t>5 </a:t>
            </a:r>
            <a:r>
              <a:rPr lang="es-MX" sz="600" dirty="0"/>
              <a:t>MTS. VARILLA DE </a:t>
            </a:r>
            <a:r>
              <a:rPr lang="es-MX" sz="600" dirty="0" smtClean="0"/>
              <a:t>½,1 </a:t>
            </a:r>
            <a:r>
              <a:rPr lang="es-MX" sz="600" dirty="0"/>
              <a:t>CTAS. DE </a:t>
            </a:r>
            <a:r>
              <a:rPr lang="es-MX" sz="600" dirty="0" smtClean="0"/>
              <a:t>PINTURA,4 MTS.SOGA</a:t>
            </a:r>
          </a:p>
          <a:p>
            <a:r>
              <a:rPr lang="es-MX" sz="600" dirty="0" smtClean="0"/>
              <a:t>ARENA </a:t>
            </a:r>
            <a:r>
              <a:rPr lang="es-MX" sz="600" dirty="0"/>
              <a:t>#</a:t>
            </a:r>
            <a:r>
              <a:rPr lang="es-MX" sz="600" dirty="0" smtClean="0"/>
              <a:t>5, 2 CARRETILLAS,6 </a:t>
            </a:r>
            <a:r>
              <a:rPr lang="es-MX" sz="600" dirty="0"/>
              <a:t>LTS. THINER</a:t>
            </a:r>
          </a:p>
        </p:txBody>
      </p:sp>
      <p:sp>
        <p:nvSpPr>
          <p:cNvPr id="95" name="94 Rectángulo"/>
          <p:cNvSpPr/>
          <p:nvPr/>
        </p:nvSpPr>
        <p:spPr>
          <a:xfrm>
            <a:off x="6483806" y="2477536"/>
            <a:ext cx="61106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50" dirty="0" smtClean="0"/>
              <a:t>10 DÍAS</a:t>
            </a:r>
            <a:endParaRPr lang="es-MX" sz="1050" dirty="0"/>
          </a:p>
        </p:txBody>
      </p:sp>
      <p:pic>
        <p:nvPicPr>
          <p:cNvPr id="98" name="9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874"/>
          <a:stretch/>
        </p:blipFill>
        <p:spPr>
          <a:xfrm>
            <a:off x="7276330" y="2145807"/>
            <a:ext cx="938827" cy="87925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99" name="98 Rectángulo"/>
          <p:cNvSpPr/>
          <p:nvPr/>
        </p:nvSpPr>
        <p:spPr>
          <a:xfrm>
            <a:off x="1099172" y="3057525"/>
            <a:ext cx="7093651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3" name="102 Conector recto"/>
          <p:cNvCxnSpPr/>
          <p:nvPr/>
        </p:nvCxnSpPr>
        <p:spPr>
          <a:xfrm>
            <a:off x="2561705" y="3057525"/>
            <a:ext cx="1333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3714315" y="3057525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/>
          <p:nvPr/>
        </p:nvCxnSpPr>
        <p:spPr>
          <a:xfrm>
            <a:off x="4673746" y="3057525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>
            <a:off x="6390174" y="3057525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>
            <a:off x="7262037" y="2153913"/>
            <a:ext cx="0" cy="77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"/>
          <p:cNvCxnSpPr/>
          <p:nvPr/>
        </p:nvCxnSpPr>
        <p:spPr>
          <a:xfrm>
            <a:off x="7256721" y="3057525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-77777" y="3253859"/>
            <a:ext cx="379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SIERRA VISTA</a:t>
            </a:r>
            <a:endParaRPr lang="es-MX" sz="1600" dirty="0"/>
          </a:p>
        </p:txBody>
      </p:sp>
      <p:cxnSp>
        <p:nvCxnSpPr>
          <p:cNvPr id="127" name="126 Conector recto"/>
          <p:cNvCxnSpPr/>
          <p:nvPr/>
        </p:nvCxnSpPr>
        <p:spPr>
          <a:xfrm>
            <a:off x="3126268" y="3057525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CuadroTexto"/>
          <p:cNvSpPr txBox="1"/>
          <p:nvPr/>
        </p:nvSpPr>
        <p:spPr>
          <a:xfrm>
            <a:off x="3216144" y="2458351"/>
            <a:ext cx="95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630</a:t>
            </a:r>
            <a:endParaRPr lang="es-MX" sz="1050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3216144" y="3362168"/>
            <a:ext cx="9793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28</a:t>
            </a:r>
            <a:endParaRPr lang="es-MX" sz="1050" dirty="0"/>
          </a:p>
        </p:txBody>
      </p:sp>
      <p:sp>
        <p:nvSpPr>
          <p:cNvPr id="130" name="129 CuadroTexto"/>
          <p:cNvSpPr txBox="1"/>
          <p:nvPr/>
        </p:nvSpPr>
        <p:spPr>
          <a:xfrm>
            <a:off x="4078558" y="3362325"/>
            <a:ext cx="454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4</a:t>
            </a:r>
            <a:endParaRPr lang="es-MX" sz="1050" dirty="0"/>
          </a:p>
        </p:txBody>
      </p:sp>
      <p:sp>
        <p:nvSpPr>
          <p:cNvPr id="131" name="130 Rectángulo"/>
          <p:cNvSpPr/>
          <p:nvPr/>
        </p:nvSpPr>
        <p:spPr>
          <a:xfrm>
            <a:off x="4925724" y="3228975"/>
            <a:ext cx="1587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" dirty="0" smtClean="0"/>
              <a:t>4 CTS.. MIXTO,1/2 </a:t>
            </a:r>
            <a:r>
              <a:rPr lang="es-MX" sz="600" dirty="0"/>
              <a:t>CEMENTO</a:t>
            </a:r>
          </a:p>
          <a:p>
            <a:r>
              <a:rPr lang="es-MX" sz="600" dirty="0"/>
              <a:t>1</a:t>
            </a:r>
            <a:r>
              <a:rPr lang="es-MX" sz="600" dirty="0" smtClean="0"/>
              <a:t> </a:t>
            </a:r>
            <a:r>
              <a:rPr lang="es-MX" sz="600" dirty="0"/>
              <a:t>MTS. VARILLA DE </a:t>
            </a:r>
            <a:r>
              <a:rPr lang="es-MX" sz="600" dirty="0" smtClean="0"/>
              <a:t>½,,6 LTS. </a:t>
            </a:r>
            <a:r>
              <a:rPr lang="es-MX" sz="600" dirty="0"/>
              <a:t>DE </a:t>
            </a:r>
            <a:r>
              <a:rPr lang="es-MX" sz="600" dirty="0" smtClean="0"/>
              <a:t>PINTURA,2 MTS.SOGA</a:t>
            </a:r>
          </a:p>
          <a:p>
            <a:r>
              <a:rPr lang="es-MX" sz="600" dirty="0" smtClean="0"/>
              <a:t>ARENA </a:t>
            </a:r>
            <a:r>
              <a:rPr lang="es-MX" sz="600" dirty="0"/>
              <a:t>#</a:t>
            </a:r>
            <a:r>
              <a:rPr lang="es-MX" sz="600" dirty="0" smtClean="0"/>
              <a:t>5, 1/2 CARRETILLAS,2 </a:t>
            </a:r>
            <a:r>
              <a:rPr lang="es-MX" sz="600" dirty="0"/>
              <a:t>LTS. THINER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6513434" y="3360680"/>
            <a:ext cx="9380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2 DIAS</a:t>
            </a:r>
            <a:endParaRPr lang="es-MX" sz="1050" dirty="0"/>
          </a:p>
        </p:txBody>
      </p:sp>
      <p:sp>
        <p:nvSpPr>
          <p:cNvPr id="133" name="132 Rectángulo"/>
          <p:cNvSpPr/>
          <p:nvPr/>
        </p:nvSpPr>
        <p:spPr>
          <a:xfrm>
            <a:off x="1123223" y="3248799"/>
            <a:ext cx="2488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1 ELEFANTE</a:t>
            </a:r>
          </a:p>
          <a:p>
            <a:r>
              <a:rPr lang="es-MX" sz="800" dirty="0" smtClean="0"/>
              <a:t>1 JUIRAFA,1 CEBRA</a:t>
            </a:r>
          </a:p>
          <a:p>
            <a:r>
              <a:rPr lang="es-MX" sz="800" dirty="0" smtClean="0"/>
              <a:t>1 MINI PIRÁMIDE</a:t>
            </a:r>
            <a:endParaRPr lang="es-MX" sz="800" dirty="0"/>
          </a:p>
        </p:txBody>
      </p:sp>
      <p:sp>
        <p:nvSpPr>
          <p:cNvPr id="135" name="134 Rectángulo"/>
          <p:cNvSpPr/>
          <p:nvPr/>
        </p:nvSpPr>
        <p:spPr>
          <a:xfrm>
            <a:off x="1099172" y="3949616"/>
            <a:ext cx="7120873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135 CuadroTexto"/>
          <p:cNvSpPr txBox="1"/>
          <p:nvPr/>
        </p:nvSpPr>
        <p:spPr>
          <a:xfrm>
            <a:off x="-67372" y="4072265"/>
            <a:ext cx="238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VILLAS </a:t>
            </a:r>
          </a:p>
          <a:p>
            <a:r>
              <a:rPr lang="es-MX" sz="1400" dirty="0" smtClean="0"/>
              <a:t>DE SAN JUAN</a:t>
            </a:r>
            <a:endParaRPr lang="es-MX" sz="1400" dirty="0"/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2562371" y="3943350"/>
            <a:ext cx="667" cy="781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/>
          <p:nvPr/>
        </p:nvCxnSpPr>
        <p:spPr>
          <a:xfrm>
            <a:off x="3138676" y="3943350"/>
            <a:ext cx="0" cy="781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>
            <a:off x="3718835" y="3943350"/>
            <a:ext cx="0" cy="781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142 CuadroTexto"/>
          <p:cNvSpPr txBox="1"/>
          <p:nvPr/>
        </p:nvSpPr>
        <p:spPr>
          <a:xfrm>
            <a:off x="2701246" y="4206917"/>
            <a:ext cx="5850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3</a:t>
            </a:r>
            <a:endParaRPr lang="es-MX" sz="1050" dirty="0"/>
          </a:p>
        </p:txBody>
      </p:sp>
      <p:sp>
        <p:nvSpPr>
          <p:cNvPr id="144" name="143 Rectángulo"/>
          <p:cNvSpPr/>
          <p:nvPr/>
        </p:nvSpPr>
        <p:spPr>
          <a:xfrm>
            <a:off x="1116869" y="42069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 smtClean="0"/>
              <a:t>REDONDEL DE CANCHA</a:t>
            </a:r>
          </a:p>
          <a:p>
            <a:r>
              <a:rPr lang="es-MX" sz="800" dirty="0" smtClean="0"/>
              <a:t>MACETONES</a:t>
            </a:r>
            <a:endParaRPr lang="es-MX" sz="800" dirty="0"/>
          </a:p>
        </p:txBody>
      </p:sp>
      <p:pic>
        <p:nvPicPr>
          <p:cNvPr id="147" name="14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6331" y="3078496"/>
            <a:ext cx="938828" cy="704121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48" name="147 CuadroTexto"/>
          <p:cNvSpPr txBox="1"/>
          <p:nvPr/>
        </p:nvSpPr>
        <p:spPr>
          <a:xfrm>
            <a:off x="3249661" y="4213183"/>
            <a:ext cx="9969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83</a:t>
            </a:r>
            <a:endParaRPr lang="es-MX" sz="1050" dirty="0"/>
          </a:p>
        </p:txBody>
      </p:sp>
      <p:cxnSp>
        <p:nvCxnSpPr>
          <p:cNvPr id="150" name="149 Conector recto"/>
          <p:cNvCxnSpPr/>
          <p:nvPr/>
        </p:nvCxnSpPr>
        <p:spPr>
          <a:xfrm>
            <a:off x="4678074" y="3949616"/>
            <a:ext cx="0" cy="781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6390174" y="3943350"/>
            <a:ext cx="0" cy="787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>
            <a:off x="7256721" y="3949616"/>
            <a:ext cx="0" cy="781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154 CuadroTexto"/>
          <p:cNvSpPr txBox="1"/>
          <p:nvPr/>
        </p:nvSpPr>
        <p:spPr>
          <a:xfrm>
            <a:off x="4111407" y="4208279"/>
            <a:ext cx="454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4</a:t>
            </a:r>
            <a:endParaRPr lang="es-MX" sz="1050" dirty="0"/>
          </a:p>
        </p:txBody>
      </p:sp>
      <p:sp>
        <p:nvSpPr>
          <p:cNvPr id="156" name="155 Rectángulo"/>
          <p:cNvSpPr/>
          <p:nvPr/>
        </p:nvSpPr>
        <p:spPr>
          <a:xfrm>
            <a:off x="4955450" y="4268472"/>
            <a:ext cx="20179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" dirty="0" smtClean="0"/>
              <a:t>2½ CUBETAS. </a:t>
            </a:r>
            <a:r>
              <a:rPr lang="es-MX" sz="600" dirty="0"/>
              <a:t>DE </a:t>
            </a:r>
            <a:r>
              <a:rPr lang="es-MX" sz="600" dirty="0" smtClean="0"/>
              <a:t>PINTURA</a:t>
            </a:r>
          </a:p>
          <a:p>
            <a:r>
              <a:rPr lang="es-MX" sz="600" dirty="0" smtClean="0"/>
              <a:t>,6 </a:t>
            </a:r>
            <a:r>
              <a:rPr lang="es-MX" sz="600" dirty="0"/>
              <a:t>LTS. THINER</a:t>
            </a:r>
          </a:p>
        </p:txBody>
      </p:sp>
      <p:sp>
        <p:nvSpPr>
          <p:cNvPr id="157" name="156 CuadroTexto"/>
          <p:cNvSpPr txBox="1"/>
          <p:nvPr/>
        </p:nvSpPr>
        <p:spPr>
          <a:xfrm>
            <a:off x="6525965" y="4219449"/>
            <a:ext cx="1636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7 DÍAS</a:t>
            </a:r>
            <a:endParaRPr lang="es-MX" sz="1050" dirty="0"/>
          </a:p>
        </p:txBody>
      </p:sp>
      <p:pic>
        <p:nvPicPr>
          <p:cNvPr id="158" name="15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8793" y="4007582"/>
            <a:ext cx="934744" cy="697767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59" name="158 Rectángulo"/>
          <p:cNvSpPr/>
          <p:nvPr/>
        </p:nvSpPr>
        <p:spPr>
          <a:xfrm>
            <a:off x="1099171" y="4829175"/>
            <a:ext cx="7093651" cy="742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1" name="160 CuadroTexto"/>
          <p:cNvSpPr txBox="1"/>
          <p:nvPr/>
        </p:nvSpPr>
        <p:spPr>
          <a:xfrm>
            <a:off x="-72315" y="5046761"/>
            <a:ext cx="24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U.DEPORTIVA</a:t>
            </a:r>
            <a:endParaRPr lang="es-MX" sz="1400" dirty="0"/>
          </a:p>
        </p:txBody>
      </p:sp>
      <p:sp>
        <p:nvSpPr>
          <p:cNvPr id="163" name="162 Rectángulo"/>
          <p:cNvSpPr/>
          <p:nvPr/>
        </p:nvSpPr>
        <p:spPr>
          <a:xfrm>
            <a:off x="1116869" y="500866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/>
              <a:t>BASE NOMENCLATURA </a:t>
            </a:r>
          </a:p>
          <a:p>
            <a:r>
              <a:rPr lang="es-MX" sz="800" dirty="0"/>
              <a:t>           EN LLANTA</a:t>
            </a:r>
          </a:p>
          <a:p>
            <a:r>
              <a:rPr lang="es-MX" sz="800" dirty="0" smtClean="0"/>
              <a:t>2 </a:t>
            </a:r>
            <a:r>
              <a:rPr lang="es-MX" sz="800" dirty="0"/>
              <a:t>BANCAS  </a:t>
            </a:r>
            <a:r>
              <a:rPr lang="es-MX" sz="800" dirty="0" smtClean="0"/>
              <a:t>DOBLES</a:t>
            </a:r>
            <a:endParaRPr lang="es-MX" sz="800" dirty="0"/>
          </a:p>
        </p:txBody>
      </p:sp>
      <p:cxnSp>
        <p:nvCxnSpPr>
          <p:cNvPr id="165" name="164 Conector recto"/>
          <p:cNvCxnSpPr/>
          <p:nvPr/>
        </p:nvCxnSpPr>
        <p:spPr>
          <a:xfrm flipH="1">
            <a:off x="2561705" y="4829175"/>
            <a:ext cx="1333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138676" y="4829175"/>
            <a:ext cx="0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>
            <a:off x="3714535" y="4829175"/>
            <a:ext cx="0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4698275" y="4829175"/>
            <a:ext cx="0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"/>
          <p:cNvCxnSpPr>
            <a:stCxn id="60" idx="0"/>
            <a:endCxn id="60" idx="2"/>
          </p:cNvCxnSpPr>
          <p:nvPr/>
        </p:nvCxnSpPr>
        <p:spPr>
          <a:xfrm>
            <a:off x="4655267" y="2171305"/>
            <a:ext cx="0" cy="77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>
            <a:off x="6390174" y="4829175"/>
            <a:ext cx="6206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2" name="18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3573" y="4829175"/>
            <a:ext cx="990600" cy="742950"/>
          </a:xfrm>
          <a:prstGeom prst="rect">
            <a:avLst/>
          </a:prstGeom>
          <a:effectLst>
            <a:softEdge rad="63500"/>
          </a:effectLst>
        </p:spPr>
      </p:pic>
      <p:cxnSp>
        <p:nvCxnSpPr>
          <p:cNvPr id="186" name="185 Conector recto"/>
          <p:cNvCxnSpPr/>
          <p:nvPr/>
        </p:nvCxnSpPr>
        <p:spPr>
          <a:xfrm>
            <a:off x="7262037" y="4829175"/>
            <a:ext cx="0" cy="742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186 CuadroTexto"/>
          <p:cNvSpPr txBox="1"/>
          <p:nvPr/>
        </p:nvSpPr>
        <p:spPr>
          <a:xfrm>
            <a:off x="6534150" y="5124077"/>
            <a:ext cx="10083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10 DÍAS</a:t>
            </a:r>
            <a:endParaRPr lang="es-MX" sz="1050" dirty="0"/>
          </a:p>
        </p:txBody>
      </p:sp>
      <p:sp>
        <p:nvSpPr>
          <p:cNvPr id="188" name="187 CuadroTexto"/>
          <p:cNvSpPr txBox="1"/>
          <p:nvPr/>
        </p:nvSpPr>
        <p:spPr>
          <a:xfrm>
            <a:off x="4845793" y="4969817"/>
            <a:ext cx="14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" dirty="0"/>
              <a:t>1</a:t>
            </a:r>
            <a:r>
              <a:rPr lang="es-MX" sz="600" dirty="0" smtClean="0"/>
              <a:t>6 CARRETILLAS,3  1/2CEMENTO</a:t>
            </a:r>
          </a:p>
          <a:p>
            <a:r>
              <a:rPr lang="es-MX" sz="600" dirty="0" smtClean="0"/>
              <a:t>3 MTS. VARILLA DE ½,2  1/2 CUTAS. DE PINTURA, ARENA #5</a:t>
            </a:r>
          </a:p>
          <a:p>
            <a:r>
              <a:rPr lang="es-MX" sz="600" dirty="0" smtClean="0"/>
              <a:t> 4 CARRETILLAS,6 LTS. THINER</a:t>
            </a:r>
            <a:endParaRPr lang="es-MX" sz="600" dirty="0"/>
          </a:p>
        </p:txBody>
      </p:sp>
      <p:sp>
        <p:nvSpPr>
          <p:cNvPr id="189" name="188 CuadroTexto"/>
          <p:cNvSpPr txBox="1"/>
          <p:nvPr/>
        </p:nvSpPr>
        <p:spPr>
          <a:xfrm>
            <a:off x="4047384" y="5124077"/>
            <a:ext cx="3619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10</a:t>
            </a:r>
            <a:endParaRPr lang="es-MX" sz="1050" dirty="0"/>
          </a:p>
        </p:txBody>
      </p:sp>
      <p:sp>
        <p:nvSpPr>
          <p:cNvPr id="190" name="189 CuadroTexto"/>
          <p:cNvSpPr txBox="1"/>
          <p:nvPr/>
        </p:nvSpPr>
        <p:spPr>
          <a:xfrm>
            <a:off x="3221894" y="5124077"/>
            <a:ext cx="1130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159</a:t>
            </a:r>
            <a:endParaRPr lang="es-MX" sz="1050" dirty="0"/>
          </a:p>
        </p:txBody>
      </p:sp>
      <p:sp>
        <p:nvSpPr>
          <p:cNvPr id="191" name="190 CuadroTexto"/>
          <p:cNvSpPr txBox="1"/>
          <p:nvPr/>
        </p:nvSpPr>
        <p:spPr>
          <a:xfrm>
            <a:off x="2563982" y="1496850"/>
            <a:ext cx="969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CAMPO</a:t>
            </a:r>
            <a:endParaRPr lang="es-MX" sz="1050" dirty="0"/>
          </a:p>
        </p:txBody>
      </p:sp>
      <p:sp>
        <p:nvSpPr>
          <p:cNvPr id="192" name="191 Rectángulo"/>
          <p:cNvSpPr/>
          <p:nvPr/>
        </p:nvSpPr>
        <p:spPr>
          <a:xfrm>
            <a:off x="3081078" y="1483408"/>
            <a:ext cx="58060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50" dirty="0" smtClean="0"/>
              <a:t>TALLER</a:t>
            </a:r>
            <a:endParaRPr lang="es-MX" sz="1050" dirty="0"/>
          </a:p>
        </p:txBody>
      </p:sp>
      <p:sp>
        <p:nvSpPr>
          <p:cNvPr id="193" name="192 Rectángulo"/>
          <p:cNvSpPr/>
          <p:nvPr/>
        </p:nvSpPr>
        <p:spPr>
          <a:xfrm>
            <a:off x="2562371" y="5648324"/>
            <a:ext cx="1185783" cy="409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cxnSp>
        <p:nvCxnSpPr>
          <p:cNvPr id="195" name="194 Conector recto"/>
          <p:cNvCxnSpPr>
            <a:stCxn id="193" idx="0"/>
            <a:endCxn id="193" idx="2"/>
          </p:cNvCxnSpPr>
          <p:nvPr/>
        </p:nvCxnSpPr>
        <p:spPr>
          <a:xfrm>
            <a:off x="3155263" y="5648324"/>
            <a:ext cx="0" cy="409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195 CuadroTexto"/>
          <p:cNvSpPr txBox="1"/>
          <p:nvPr/>
        </p:nvSpPr>
        <p:spPr>
          <a:xfrm>
            <a:off x="2727363" y="5724522"/>
            <a:ext cx="2571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8</a:t>
            </a:r>
            <a:endParaRPr lang="es-MX" sz="1050" dirty="0"/>
          </a:p>
        </p:txBody>
      </p:sp>
      <p:sp>
        <p:nvSpPr>
          <p:cNvPr id="197" name="196 CuadroTexto"/>
          <p:cNvSpPr txBox="1"/>
          <p:nvPr/>
        </p:nvSpPr>
        <p:spPr>
          <a:xfrm>
            <a:off x="3164558" y="5724522"/>
            <a:ext cx="8405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 smtClean="0"/>
              <a:t>1053</a:t>
            </a:r>
            <a:endParaRPr lang="es-MX" sz="1050" dirty="0"/>
          </a:p>
        </p:txBody>
      </p:sp>
      <p:sp>
        <p:nvSpPr>
          <p:cNvPr id="198" name="197 Rectángulo"/>
          <p:cNvSpPr/>
          <p:nvPr/>
        </p:nvSpPr>
        <p:spPr>
          <a:xfrm>
            <a:off x="7260218" y="5648324"/>
            <a:ext cx="945380" cy="409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5087835" y="5712138"/>
            <a:ext cx="15058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TOTAL EN CAMPO</a:t>
            </a:r>
            <a:endParaRPr lang="es-MX" sz="1000" dirty="0"/>
          </a:p>
        </p:txBody>
      </p:sp>
      <p:sp>
        <p:nvSpPr>
          <p:cNvPr id="200" name="199 CuadroTexto"/>
          <p:cNvSpPr txBox="1"/>
          <p:nvPr/>
        </p:nvSpPr>
        <p:spPr>
          <a:xfrm>
            <a:off x="7451454" y="5712138"/>
            <a:ext cx="78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1061</a:t>
            </a:r>
            <a:endParaRPr lang="es-MX" dirty="0"/>
          </a:p>
        </p:txBody>
      </p:sp>
      <p:sp>
        <p:nvSpPr>
          <p:cNvPr id="101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INTECO</a:t>
            </a:r>
          </a:p>
        </p:txBody>
      </p:sp>
      <p:sp>
        <p:nvSpPr>
          <p:cNvPr id="102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Servicios Públicos, Admón.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33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869795"/>
              </p:ext>
            </p:extLst>
          </p:nvPr>
        </p:nvGraphicFramePr>
        <p:xfrm>
          <a:off x="127001" y="1401914"/>
          <a:ext cx="8991598" cy="1255044"/>
        </p:xfrm>
        <a:graphic>
          <a:graphicData uri="http://schemas.openxmlformats.org/drawingml/2006/table">
            <a:tbl>
              <a:tblPr firstRow="1" bandRow="1"/>
              <a:tblGrid>
                <a:gridCol w="1598994"/>
                <a:gridCol w="1459316"/>
                <a:gridCol w="1395277"/>
                <a:gridCol w="1307169"/>
                <a:gridCol w="1215829"/>
                <a:gridCol w="2015013"/>
              </a:tblGrid>
              <a:tr h="7978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Requerimientos</a:t>
                      </a:r>
                      <a:endParaRPr lang="es-MX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Colonias</a:t>
                      </a:r>
                      <a:r>
                        <a:rPr lang="es-MX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endParaRPr lang="es-MX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Terrenos</a:t>
                      </a:r>
                      <a:r>
                        <a:rPr lang="es-MX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Limpios</a:t>
                      </a:r>
                      <a:endParaRPr lang="es-MX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Notificados</a:t>
                      </a:r>
                      <a:endParaRPr lang="es-MX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Pendientes</a:t>
                      </a:r>
                      <a:endParaRPr lang="es-MX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E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Pendientes por Limpiar</a:t>
                      </a:r>
                      <a:endParaRPr lang="es-MX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600" dirty="0" smtClean="0"/>
                        <a:t>79</a:t>
                      </a:r>
                      <a:endParaRPr lang="es-MX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200" baseline="0" dirty="0" smtClean="0"/>
                        <a:t>Centro y América Unida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600" dirty="0" smtClean="0"/>
                        <a:t>07</a:t>
                      </a:r>
                      <a:endParaRPr lang="es-MX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22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47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/>
                      <a:r>
                        <a:rPr lang="es-MX" sz="1600" dirty="0" smtClean="0"/>
                        <a:t>19</a:t>
                      </a:r>
                      <a:endParaRPr lang="es-MX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Terrenos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Baldíos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5472381"/>
              </p:ext>
            </p:extLst>
          </p:nvPr>
        </p:nvGraphicFramePr>
        <p:xfrm>
          <a:off x="178975" y="2838735"/>
          <a:ext cx="8886909" cy="20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303"/>
                <a:gridCol w="3534353"/>
                <a:gridCol w="2390253"/>
              </a:tblGrid>
              <a:tr h="430360">
                <a:tc>
                  <a:txBody>
                    <a:bodyPr/>
                    <a:lstStyle/>
                    <a:p>
                      <a:r>
                        <a:rPr lang="es-MX" dirty="0" smtClean="0"/>
                        <a:t>Acción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Avance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Multas Pendientes</a:t>
                      </a:r>
                      <a:r>
                        <a:rPr lang="es-MX" sz="1200" baseline="0" dirty="0" smtClean="0"/>
                        <a:t> a personas que hicieron caso omiso al requerimiento.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Junta con el Tesorero</a:t>
                      </a:r>
                      <a:r>
                        <a:rPr lang="es-MX" sz="1200" baseline="0" dirty="0" smtClean="0"/>
                        <a:t> para implementar el cobro.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13 terrenos Santa Mónica por requerir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En proceso la elaboración de los requerimientos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9 terrenos Balcones</a:t>
                      </a:r>
                      <a:r>
                        <a:rPr lang="es-MX" sz="1200" baseline="0" dirty="0" smtClean="0"/>
                        <a:t> de </a:t>
                      </a:r>
                      <a:r>
                        <a:rPr lang="es-MX" sz="1200" baseline="0" dirty="0" err="1" smtClean="0"/>
                        <a:t>Zirandaro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En proceso la</a:t>
                      </a:r>
                      <a:r>
                        <a:rPr lang="es-MX" sz="1200" baseline="0" dirty="0" smtClean="0"/>
                        <a:t> elaboración de los requerimientos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9 terrenos en programación Santa Mónica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Se comenzó la limpieza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50%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400" y="5472753"/>
            <a:ext cx="911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u="sng" dirty="0" smtClean="0"/>
              <a:t>Plan para Julio 2014: </a:t>
            </a:r>
          </a:p>
          <a:p>
            <a:r>
              <a:rPr lang="es-MX" sz="1400" dirty="0" smtClean="0"/>
              <a:t>° Realizar un censo de las colonias prioritarias para determinar cuantos terrenos baldíos hay en existencia y su estatus. </a:t>
            </a:r>
          </a:p>
          <a:p>
            <a:r>
              <a:rPr lang="es-MX" sz="1400" dirty="0" smtClean="0"/>
              <a:t>° Se elaborará un control de quejas para cuantificar lo atendido vs lo pendiente del mes.</a:t>
            </a:r>
            <a:endParaRPr lang="es-MX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74425" y="4987835"/>
            <a:ext cx="9041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Se inspeccionaron 45 Colonias en el mes, 153 personas fueron revisadas dando un total de 13 multas 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xmlns="" val="291155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6511157"/>
              </p:ext>
            </p:extLst>
          </p:nvPr>
        </p:nvGraphicFramePr>
        <p:xfrm>
          <a:off x="88905" y="2196296"/>
          <a:ext cx="9029699" cy="3857650"/>
        </p:xfrm>
        <a:graphic>
          <a:graphicData uri="http://schemas.openxmlformats.org/drawingml/2006/table">
            <a:tbl>
              <a:tblPr/>
              <a:tblGrid>
                <a:gridCol w="843433"/>
                <a:gridCol w="744206"/>
                <a:gridCol w="744206"/>
                <a:gridCol w="744206"/>
                <a:gridCol w="744206"/>
                <a:gridCol w="744206"/>
                <a:gridCol w="744206"/>
                <a:gridCol w="744206"/>
                <a:gridCol w="744206"/>
                <a:gridCol w="744206"/>
                <a:gridCol w="744206"/>
                <a:gridCol w="744206"/>
              </a:tblGrid>
              <a:tr h="3819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ATENDIDOS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PENDIENTES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EFECTIVIDAD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194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Alumbrado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Limpia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Ornato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Mtto. Publico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Bacheo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1562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765810" y="1556545"/>
            <a:ext cx="8878253" cy="870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u="sng" dirty="0" smtClean="0"/>
              <a:t>Comparativo Mensual Mayo – Junio (Corte al 21 de Junio)</a:t>
            </a:r>
            <a:endParaRPr lang="es-MX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188655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"/>
          <p:cNvSpPr txBox="1"/>
          <p:nvPr/>
        </p:nvSpPr>
        <p:spPr>
          <a:xfrm>
            <a:off x="3223012" y="6446798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Públicos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</a:t>
            </a:r>
            <a:r>
              <a:rPr lang="en-US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2012-2015</a:t>
            </a:r>
            <a:endParaRPr lang="es-ES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765810" y="146050"/>
            <a:ext cx="745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  <a:r>
              <a:rPr lang="en-US" sz="40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  <a:endParaRPr lang="en-US" sz="4000" b="1" i="1" dirty="0" smtClean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452547"/>
              </p:ext>
            </p:extLst>
          </p:nvPr>
        </p:nvGraphicFramePr>
        <p:xfrm>
          <a:off x="1" y="4393038"/>
          <a:ext cx="9143998" cy="167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703"/>
                <a:gridCol w="1762898"/>
                <a:gridCol w="1828799"/>
                <a:gridCol w="1828799"/>
                <a:gridCol w="1828799"/>
              </a:tblGrid>
              <a:tr h="41148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DIRECCIONES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TOTAL</a:t>
                      </a:r>
                      <a:r>
                        <a:rPr lang="es-ES" sz="1400" baseline="0" dirty="0" smtClean="0"/>
                        <a:t> DE REPORTES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ATENDIDOS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PENDIENTES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EFECTIVIDAD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7989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Limpia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154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147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95%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7989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Ornato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195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140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55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72%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41148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Mantenimiento Publico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103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59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57%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7989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TOTAL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452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346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106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76%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1334341"/>
              </p:ext>
            </p:extLst>
          </p:nvPr>
        </p:nvGraphicFramePr>
        <p:xfrm>
          <a:off x="1" y="1631972"/>
          <a:ext cx="9118598" cy="2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440"/>
                <a:gridCol w="1758001"/>
                <a:gridCol w="1823719"/>
                <a:gridCol w="1823719"/>
                <a:gridCol w="1823719"/>
              </a:tblGrid>
              <a:tr h="370755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DIRECCIONES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TOTAL</a:t>
                      </a:r>
                      <a:r>
                        <a:rPr lang="es-ES" sz="1400" baseline="0" dirty="0" smtClean="0"/>
                        <a:t> DE REPORTES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ATENDIDOS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PENDIENTES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EFECTIVIDAD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5779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Alumbrado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2029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595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1434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30%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5779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Limpia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154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147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95%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5779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Ornato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195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140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55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72%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452171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Mantenimiento Publico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103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59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57%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57797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Bacheo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320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56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264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  <a:tr h="271681"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smtClean="0"/>
                        <a:t>Total</a:t>
                      </a:r>
                      <a:endParaRPr lang="es-MX" sz="1400" b="1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2801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997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1804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36%</a:t>
                      </a:r>
                      <a:endParaRPr lang="es-MX" sz="1400" dirty="0"/>
                    </a:p>
                  </a:txBody>
                  <a:tcPr marL="98647" marR="98647" marT="34809" marB="34809"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994412" y="1284070"/>
            <a:ext cx="8623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Atención </a:t>
            </a:r>
            <a:r>
              <a:rPr lang="es-ES" b="1" dirty="0" smtClean="0"/>
              <a:t>Ciudadana (Acumulado)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298700" y="3943867"/>
            <a:ext cx="535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Reportes sin Bacheo y </a:t>
            </a:r>
            <a:r>
              <a:rPr lang="es-ES" b="1" dirty="0" smtClean="0"/>
              <a:t>Alumbrado (Acumulado</a:t>
            </a:r>
            <a:r>
              <a:rPr lang="es-ES" b="1" dirty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281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25583</TotalTime>
  <Words>1298</Words>
  <Application>Microsoft Office PowerPoint</Application>
  <PresentationFormat>Presentación en pantalla (4:3)</PresentationFormat>
  <Paragraphs>468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D. Witrón</dc:creator>
  <cp:lastModifiedBy>.</cp:lastModifiedBy>
  <cp:revision>263</cp:revision>
  <dcterms:created xsi:type="dcterms:W3CDTF">2014-04-09T14:38:56Z</dcterms:created>
  <dcterms:modified xsi:type="dcterms:W3CDTF">2014-07-22T15:25:38Z</dcterms:modified>
</cp:coreProperties>
</file>